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3" r:id="rId6"/>
    <p:sldId id="262" r:id="rId7"/>
    <p:sldId id="274" r:id="rId8"/>
    <p:sldId id="264" r:id="rId9"/>
    <p:sldId id="272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3A7A-AFD7-4E9B-8756-269B8FB40CA1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3903-8EB1-46D1-8AC3-3254AC53B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r>
              <a:rPr lang="en-US" i="1" dirty="0" smtClean="0"/>
              <a:t>The Count of Monte Cristo</a:t>
            </a:r>
            <a:br>
              <a:rPr lang="en-US" i="1" dirty="0" smtClean="0"/>
            </a:br>
            <a:r>
              <a:rPr lang="en-US" dirty="0" smtClean="0"/>
              <a:t>by </a:t>
            </a:r>
            <a:r>
              <a:rPr lang="en-US" dirty="0" err="1" smtClean="0"/>
              <a:t>Alexandre</a:t>
            </a:r>
            <a:r>
              <a:rPr lang="en-US" dirty="0" smtClean="0"/>
              <a:t> Dumas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 sea:</a:t>
            </a:r>
            <a:r>
              <a:rPr lang="en-US" dirty="0" smtClean="0"/>
              <a:t> enables a symbolic “baptism,” or “rebirth”</a:t>
            </a:r>
          </a:p>
          <a:p>
            <a:r>
              <a:rPr lang="en-US" u="sng" dirty="0" smtClean="0"/>
              <a:t>The red silk purse:</a:t>
            </a:r>
            <a:r>
              <a:rPr lang="en-US" dirty="0" smtClean="0"/>
              <a:t> used in attempts to save lives; physical symbol of the connection between good deeds and rewards</a:t>
            </a:r>
          </a:p>
          <a:p>
            <a:r>
              <a:rPr lang="en-US" u="sng" dirty="0" smtClean="0"/>
              <a:t>The elixir:</a:t>
            </a:r>
            <a:r>
              <a:rPr lang="en-US" dirty="0" smtClean="0"/>
              <a:t> </a:t>
            </a:r>
            <a:r>
              <a:rPr lang="en-US" dirty="0" err="1" smtClean="0"/>
              <a:t>Dantes</a:t>
            </a:r>
            <a:r>
              <a:rPr lang="en-US" dirty="0" smtClean="0"/>
              <a:t> believes it is more powerful than it actually is, which reflects the attitude he has about himself as well</a:t>
            </a:r>
            <a:endParaRPr lang="en-US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enduringly popular tale of love and vengeance in the post-</a:t>
            </a:r>
            <a:r>
              <a:rPr lang="en-US" dirty="0" err="1" smtClean="0"/>
              <a:t>Napoleanic</a:t>
            </a:r>
            <a:r>
              <a:rPr lang="en-US" dirty="0" smtClean="0"/>
              <a:t> era follows Edmond </a:t>
            </a:r>
            <a:r>
              <a:rPr lang="en-US" dirty="0" err="1" smtClean="0"/>
              <a:t>Dantes</a:t>
            </a:r>
            <a:r>
              <a:rPr lang="en-US" dirty="0" smtClean="0"/>
              <a:t> as he prepares to captain his own ship and marry his beloved Mercedes.</a:t>
            </a:r>
          </a:p>
          <a:p>
            <a:r>
              <a:rPr lang="en-US" dirty="0" smtClean="0"/>
              <a:t>But on his wedding day, he is betrayed by spiteful enemies and arrested on trumped-up charges.</a:t>
            </a:r>
          </a:p>
          <a:p>
            <a:endParaRPr lang="en-US" dirty="0"/>
          </a:p>
          <a:p>
            <a:pPr algn="r">
              <a:buNone/>
            </a:pPr>
            <a:r>
              <a:rPr lang="en-US" sz="1600" dirty="0" smtClean="0"/>
              <a:t>Taken from Penguin Abridged Edition of </a:t>
            </a:r>
            <a:r>
              <a:rPr lang="en-US" sz="1600" i="1" dirty="0" smtClean="0"/>
              <a:t>The Count of Monte Cristo, 2001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Condemned to lifelong imprisonment, he befriends </a:t>
            </a:r>
            <a:r>
              <a:rPr lang="en-US" dirty="0" err="1" smtClean="0"/>
              <a:t>Abbe</a:t>
            </a:r>
            <a:r>
              <a:rPr lang="en-US" dirty="0" smtClean="0"/>
              <a:t> </a:t>
            </a:r>
            <a:r>
              <a:rPr lang="en-US" dirty="0" err="1" smtClean="0"/>
              <a:t>Faria</a:t>
            </a:r>
            <a:r>
              <a:rPr lang="en-US" dirty="0" smtClean="0"/>
              <a:t>, a priest and fellow inmate with an escape plan.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Abbe</a:t>
            </a:r>
            <a:r>
              <a:rPr lang="en-US" dirty="0" smtClean="0"/>
              <a:t> </a:t>
            </a:r>
            <a:r>
              <a:rPr lang="en-US" dirty="0" err="1" smtClean="0"/>
              <a:t>Faria</a:t>
            </a:r>
            <a:r>
              <a:rPr lang="en-US" dirty="0" smtClean="0"/>
              <a:t> dies, Edmond escapes alone.</a:t>
            </a:r>
          </a:p>
          <a:p>
            <a:r>
              <a:rPr lang="en-US" dirty="0" smtClean="0"/>
              <a:t>Free at last, and incredibly wealthy, Edmond enters society posing as the brooding and mysterious Count of Monte Cristo to reclaim his lost love and exact a terrible vengeance from his accusers.</a:t>
            </a:r>
          </a:p>
          <a:p>
            <a:pPr algn="r">
              <a:buNone/>
            </a:pPr>
            <a:r>
              <a:rPr lang="en-US" sz="1600" dirty="0" smtClean="0"/>
              <a:t>Taken from Penguin Abridged Edition of </a:t>
            </a:r>
            <a:r>
              <a:rPr lang="en-US" sz="1600" i="1" dirty="0" smtClean="0"/>
              <a:t>The Count of Monte Cristo, 2001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Edmond </a:t>
            </a:r>
            <a:r>
              <a:rPr lang="en-US" u="sng" dirty="0" err="1" smtClean="0"/>
              <a:t>Dantes</a:t>
            </a:r>
            <a:r>
              <a:rPr lang="en-US" u="sng" dirty="0"/>
              <a:t>:</a:t>
            </a:r>
            <a:r>
              <a:rPr lang="en-US" dirty="0" smtClean="0"/>
              <a:t> an intelligent, honest, and loving man who turns bitter and vengeful after he is framed for a crime he does not commit</a:t>
            </a:r>
          </a:p>
          <a:p>
            <a:r>
              <a:rPr lang="en-US" u="sng" dirty="0" smtClean="0"/>
              <a:t>Aliases:</a:t>
            </a:r>
            <a:r>
              <a:rPr lang="en-US" dirty="0" smtClean="0"/>
              <a:t> The Count of Monte Cristo, Lord Wilmore, </a:t>
            </a:r>
            <a:r>
              <a:rPr lang="en-US" dirty="0" err="1" smtClean="0"/>
              <a:t>Abbe</a:t>
            </a:r>
            <a:r>
              <a:rPr lang="en-US" dirty="0" smtClean="0"/>
              <a:t> Busoni, Sinbad the Sailor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Count of Monte Cristo: </a:t>
            </a:r>
            <a:r>
              <a:rPr lang="en-US" dirty="0" smtClean="0"/>
              <a:t>the identity </a:t>
            </a:r>
            <a:r>
              <a:rPr lang="en-US" dirty="0" err="1" smtClean="0"/>
              <a:t>Dantes</a:t>
            </a:r>
            <a:r>
              <a:rPr lang="en-US" dirty="0" smtClean="0"/>
              <a:t> assumes when he emerges from prison and inherits his fortune; usually associated with coldness and bitterness based on vengeance</a:t>
            </a:r>
          </a:p>
          <a:p>
            <a:r>
              <a:rPr lang="en-US" u="sng" dirty="0" smtClean="0"/>
              <a:t>Lord Wilmore:</a:t>
            </a:r>
            <a:r>
              <a:rPr lang="en-US" dirty="0" smtClean="0"/>
              <a:t> the identity of an eccentric English nobleman </a:t>
            </a:r>
            <a:r>
              <a:rPr lang="en-US" dirty="0" err="1" smtClean="0"/>
              <a:t>Dantes</a:t>
            </a:r>
            <a:r>
              <a:rPr lang="en-US" dirty="0" smtClean="0"/>
              <a:t> assumes when committing random acts of kindness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Abbe</a:t>
            </a:r>
            <a:r>
              <a:rPr lang="en-US" u="sng" dirty="0" smtClean="0"/>
              <a:t> Busoni: </a:t>
            </a:r>
            <a:r>
              <a:rPr lang="en-US" dirty="0" smtClean="0"/>
              <a:t>the identity of an Italian priest; helps </a:t>
            </a:r>
            <a:r>
              <a:rPr lang="en-US" dirty="0" err="1" smtClean="0"/>
              <a:t>Dantes</a:t>
            </a:r>
            <a:r>
              <a:rPr lang="en-US" dirty="0" smtClean="0"/>
              <a:t> gain the trust of the people whom he wants to manipulate because the name connotes religious authority</a:t>
            </a:r>
          </a:p>
          <a:p>
            <a:r>
              <a:rPr lang="en-US" u="sng" dirty="0" smtClean="0"/>
              <a:t>Sinbad the Sailor: </a:t>
            </a:r>
            <a:r>
              <a:rPr lang="en-US" dirty="0" smtClean="0"/>
              <a:t>the identity </a:t>
            </a:r>
            <a:r>
              <a:rPr lang="en-US" dirty="0" err="1" smtClean="0"/>
              <a:t>Dantes</a:t>
            </a:r>
            <a:r>
              <a:rPr lang="en-US" dirty="0" smtClean="0"/>
              <a:t> uses as his signature for his “anonymous” gift to </a:t>
            </a:r>
            <a:r>
              <a:rPr lang="en-US" dirty="0" err="1" smtClean="0"/>
              <a:t>Morrel</a:t>
            </a:r>
            <a:r>
              <a:rPr lang="en-US" dirty="0" smtClean="0"/>
              <a:t>; the persona </a:t>
            </a:r>
            <a:r>
              <a:rPr lang="en-US" dirty="0" err="1" smtClean="0"/>
              <a:t>Dantes</a:t>
            </a:r>
            <a:r>
              <a:rPr lang="en-US" dirty="0" smtClean="0"/>
              <a:t> adopts during his time in Italy</a:t>
            </a:r>
          </a:p>
          <a:p>
            <a:pPr lvl="1"/>
            <a:r>
              <a:rPr lang="en-US" dirty="0" smtClean="0"/>
              <a:t>Sinbad is a fictional hero that would have been a well-known name (like Harry Potter today)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Mercedes:</a:t>
            </a:r>
            <a:r>
              <a:rPr lang="en-US" dirty="0" smtClean="0"/>
              <a:t> </a:t>
            </a:r>
            <a:r>
              <a:rPr lang="en-US" dirty="0" err="1" smtClean="0"/>
              <a:t>Dantes</a:t>
            </a:r>
            <a:r>
              <a:rPr lang="en-US" dirty="0" smtClean="0"/>
              <a:t>’ beautiful and good </a:t>
            </a:r>
            <a:r>
              <a:rPr lang="en-US" dirty="0" err="1" smtClean="0"/>
              <a:t>fiancee</a:t>
            </a:r>
            <a:r>
              <a:rPr lang="en-US" dirty="0" smtClean="0"/>
              <a:t>; though she marries another man (</a:t>
            </a:r>
            <a:r>
              <a:rPr lang="en-US" dirty="0" err="1" smtClean="0"/>
              <a:t>Fernand</a:t>
            </a:r>
            <a:r>
              <a:rPr lang="en-US" dirty="0" smtClean="0"/>
              <a:t> </a:t>
            </a:r>
            <a:r>
              <a:rPr lang="en-US" dirty="0" err="1" smtClean="0"/>
              <a:t>Mondego</a:t>
            </a:r>
            <a:r>
              <a:rPr lang="en-US" dirty="0" smtClean="0"/>
              <a:t>) while </a:t>
            </a:r>
            <a:r>
              <a:rPr lang="en-US" dirty="0" err="1" smtClean="0"/>
              <a:t>Dantes</a:t>
            </a:r>
            <a:r>
              <a:rPr lang="en-US" dirty="0" smtClean="0"/>
              <a:t> is in prison, she never stops loving him; </a:t>
            </a:r>
            <a:r>
              <a:rPr lang="en-US" dirty="0" err="1" smtClean="0"/>
              <a:t>Dantes</a:t>
            </a:r>
            <a:r>
              <a:rPr lang="en-US" dirty="0" smtClean="0"/>
              <a:t> both punishes and rewards her</a:t>
            </a:r>
          </a:p>
          <a:p>
            <a:r>
              <a:rPr lang="en-US" u="sng" dirty="0" err="1" smtClean="0"/>
              <a:t>Abbe</a:t>
            </a:r>
            <a:r>
              <a:rPr lang="en-US" u="sng" dirty="0" smtClean="0"/>
              <a:t> </a:t>
            </a:r>
            <a:r>
              <a:rPr lang="en-US" u="sng" dirty="0" err="1" smtClean="0"/>
              <a:t>Faria</a:t>
            </a:r>
            <a:r>
              <a:rPr lang="en-US" u="sng" dirty="0" smtClean="0"/>
              <a:t>: </a:t>
            </a:r>
            <a:r>
              <a:rPr lang="en-US" dirty="0" smtClean="0"/>
              <a:t>a priest and brilliant thinker whom </a:t>
            </a:r>
            <a:r>
              <a:rPr lang="en-US" dirty="0" err="1" smtClean="0"/>
              <a:t>Dantes</a:t>
            </a:r>
            <a:r>
              <a:rPr lang="en-US" dirty="0" smtClean="0"/>
              <a:t> meets in prison; becomes </a:t>
            </a:r>
            <a:r>
              <a:rPr lang="en-US" dirty="0" err="1" smtClean="0"/>
              <a:t>Dantes</a:t>
            </a:r>
            <a:r>
              <a:rPr lang="en-US" dirty="0" smtClean="0"/>
              <a:t>’ intellectual “father” (English translation from Latin “</a:t>
            </a:r>
            <a:r>
              <a:rPr lang="en-US" dirty="0" err="1" smtClean="0"/>
              <a:t>abbe</a:t>
            </a:r>
            <a:r>
              <a:rPr lang="en-US" dirty="0" smtClean="0"/>
              <a:t>”); leaves his fortune to </a:t>
            </a:r>
            <a:r>
              <a:rPr lang="en-US" dirty="0" err="1" smtClean="0"/>
              <a:t>Dantes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read, complete your character chart you have been given; identify any stand-out characteristics</a:t>
            </a:r>
          </a:p>
          <a:p>
            <a:r>
              <a:rPr lang="en-US" dirty="0" smtClean="0"/>
              <a:t>Be sure to keep track of other characters who might have aliases besides </a:t>
            </a:r>
            <a:r>
              <a:rPr lang="en-US" dirty="0" err="1" smtClean="0"/>
              <a:t>Dantes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novel is set in France, so it is important for you to be familiar with French terminology and abbreviations</a:t>
            </a:r>
          </a:p>
          <a:p>
            <a:r>
              <a:rPr lang="en-US" dirty="0" smtClean="0"/>
              <a:t>M. – Monsieur = Mister</a:t>
            </a:r>
          </a:p>
          <a:p>
            <a:r>
              <a:rPr lang="en-US" dirty="0" smtClean="0"/>
              <a:t>Mme. – Madame = Mrs. (married)</a:t>
            </a:r>
          </a:p>
          <a:p>
            <a:r>
              <a:rPr lang="en-US" dirty="0" smtClean="0"/>
              <a:t>Mlle. – Mademoiselle = Miss (young and/or not married)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Duc</a:t>
            </a:r>
            <a:r>
              <a:rPr lang="en-US" dirty="0" smtClean="0"/>
              <a:t>: possessor of a duchy and recognition as duke by the king (HIGHEST RANK)</a:t>
            </a:r>
          </a:p>
          <a:p>
            <a:r>
              <a:rPr lang="en-US" b="1" dirty="0" smtClean="0"/>
              <a:t>Prince</a:t>
            </a:r>
            <a:r>
              <a:rPr lang="en-US" dirty="0" smtClean="0"/>
              <a:t>: possessor of a lordship styled a principality (not actually a prince)</a:t>
            </a:r>
          </a:p>
          <a:p>
            <a:r>
              <a:rPr lang="en-US" b="1" dirty="0" smtClean="0"/>
              <a:t>Marquis</a:t>
            </a:r>
            <a:r>
              <a:rPr lang="en-US" dirty="0" smtClean="0"/>
              <a:t>: possessor of a </a:t>
            </a:r>
            <a:r>
              <a:rPr lang="en-US" dirty="0" err="1" smtClean="0"/>
              <a:t>marquessate</a:t>
            </a:r>
            <a:r>
              <a:rPr lang="en-US" dirty="0" smtClean="0"/>
              <a:t>, but often assumed by a noble family as a title of courtesy</a:t>
            </a:r>
          </a:p>
          <a:p>
            <a:r>
              <a:rPr lang="en-US" b="1" dirty="0" smtClean="0"/>
              <a:t>Comte</a:t>
            </a:r>
            <a:r>
              <a:rPr lang="en-US" dirty="0" smtClean="0"/>
              <a:t>: possessor of a county (aka: Count)</a:t>
            </a:r>
          </a:p>
          <a:p>
            <a:r>
              <a:rPr lang="en-US" b="1" dirty="0" smtClean="0"/>
              <a:t>Vicomte</a:t>
            </a:r>
            <a:r>
              <a:rPr lang="en-US" dirty="0" smtClean="0"/>
              <a:t>: possessor of a </a:t>
            </a:r>
            <a:r>
              <a:rPr lang="en-US" dirty="0" err="1" smtClean="0"/>
              <a:t>viscounty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Baron</a:t>
            </a:r>
            <a:r>
              <a:rPr lang="en-US" dirty="0" smtClean="0"/>
              <a:t>: possessor of a barony (LOWEST RANK)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Lived July 28, 1802 – December 5, 1870</a:t>
            </a:r>
          </a:p>
          <a:p>
            <a:r>
              <a:rPr lang="en-US" dirty="0" smtClean="0"/>
              <a:t>His works have been translated into nearly 100 languages, and he is one of the most widely read French authors</a:t>
            </a:r>
          </a:p>
          <a:p>
            <a:r>
              <a:rPr lang="en-US" dirty="0" smtClean="0"/>
              <a:t>Many of his historical of high adventure were originally published as serials, meaning they published one chapter at a time as a series</a:t>
            </a:r>
          </a:p>
          <a:p>
            <a:r>
              <a:rPr lang="en-US" dirty="0" err="1" smtClean="0"/>
              <a:t>Auguste</a:t>
            </a:r>
            <a:r>
              <a:rPr lang="en-US" dirty="0" smtClean="0"/>
              <a:t> </a:t>
            </a:r>
            <a:r>
              <a:rPr lang="en-US" dirty="0" err="1" smtClean="0"/>
              <a:t>Maquet</a:t>
            </a:r>
            <a:r>
              <a:rPr lang="en-US" dirty="0" smtClean="0"/>
              <a:t> was a ghostwriter for him, meaning he helped write or come up with ideas for his novels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novel, Dumas tells of the 1815 return of Napoleon I (Napoleon Bonaparte):</a:t>
            </a:r>
          </a:p>
          <a:p>
            <a:r>
              <a:rPr lang="en-US" dirty="0" smtClean="0"/>
              <a:t>After seizing power in France, he crowned himself emperor in 1804</a:t>
            </a:r>
          </a:p>
          <a:p>
            <a:r>
              <a:rPr lang="en-US" dirty="0" smtClean="0"/>
              <a:t>He successfully waged war against European countries, until there was a disastrous French invasion of Russia in 1812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years after unsuccessfully invading Russia, Napoleon </a:t>
            </a:r>
            <a:r>
              <a:rPr lang="en-US" b="1" dirty="0" smtClean="0"/>
              <a:t>abdicated</a:t>
            </a:r>
            <a:r>
              <a:rPr lang="en-US" dirty="0" smtClean="0"/>
              <a:t>, or gave up, the throne</a:t>
            </a:r>
          </a:p>
          <a:p>
            <a:r>
              <a:rPr lang="en-US" dirty="0" smtClean="0"/>
              <a:t>He was exiled (kicked out) to the island of Elba (this will sound familiar when we read)</a:t>
            </a:r>
          </a:p>
          <a:p>
            <a:r>
              <a:rPr lang="en-US" dirty="0" smtClean="0"/>
              <a:t>In 1815, he briefly returned to power (until he was again exiled to another island called Saint Helena)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novel begins just before the Hundred Days period when Napoleon returned in 1815</a:t>
            </a:r>
          </a:p>
          <a:p>
            <a:r>
              <a:rPr lang="en-US" dirty="0" smtClean="0"/>
              <a:t>Primarily takes place through the reign of Louis-</a:t>
            </a:r>
            <a:r>
              <a:rPr lang="en-US" dirty="0" err="1" smtClean="0"/>
              <a:t>Phillipe</a:t>
            </a:r>
            <a:r>
              <a:rPr lang="en-US" dirty="0" smtClean="0"/>
              <a:t> of France</a:t>
            </a:r>
          </a:p>
          <a:p>
            <a:r>
              <a:rPr lang="en-US" dirty="0" smtClean="0"/>
              <a:t>The historical setting is a fundamental element of this adventure story</a:t>
            </a:r>
          </a:p>
          <a:p>
            <a:r>
              <a:rPr lang="en-US" dirty="0" smtClean="0"/>
              <a:t>Takes place in France, Italy, and islands in the Mediterranean sea from 1815-1839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in 1844</a:t>
            </a:r>
          </a:p>
          <a:p>
            <a:r>
              <a:rPr lang="en-US" dirty="0" smtClean="0"/>
              <a:t>One of Dumas’ most popular works, though he also wrote </a:t>
            </a:r>
            <a:r>
              <a:rPr lang="en-US" i="1" dirty="0" smtClean="0"/>
              <a:t>The Three Musketeers</a:t>
            </a:r>
          </a:p>
          <a:p>
            <a:r>
              <a:rPr lang="en-US" dirty="0" smtClean="0"/>
              <a:t>This novel is considered a literary classic today, and is read globally</a:t>
            </a:r>
          </a:p>
          <a:p>
            <a:r>
              <a:rPr lang="en-US" dirty="0" smtClean="0"/>
              <a:t>Originally published as </a:t>
            </a:r>
            <a:r>
              <a:rPr lang="en-US" i="1" dirty="0" smtClean="0"/>
              <a:t>Le Comte de Monte-Cristo</a:t>
            </a:r>
            <a:r>
              <a:rPr lang="en-US" dirty="0" smtClean="0"/>
              <a:t> in French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Novel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Narrator: anonymous (not a character in the novel)</a:t>
            </a:r>
          </a:p>
          <a:p>
            <a:r>
              <a:rPr lang="en-US" dirty="0" smtClean="0"/>
              <a:t>Point of view: third person limited (focuses primarily on outward action and behavior, rather than thoughts)</a:t>
            </a:r>
          </a:p>
          <a:p>
            <a:r>
              <a:rPr lang="en-US" dirty="0" smtClean="0"/>
              <a:t>Tone: detached</a:t>
            </a:r>
          </a:p>
          <a:p>
            <a:r>
              <a:rPr lang="en-US" dirty="0" smtClean="0"/>
              <a:t>Tense: present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Hope</a:t>
            </a:r>
          </a:p>
          <a:p>
            <a:r>
              <a:rPr lang="en-US" dirty="0" smtClean="0"/>
              <a:t>Justice</a:t>
            </a:r>
          </a:p>
          <a:p>
            <a:r>
              <a:rPr lang="en-US" dirty="0" smtClean="0"/>
              <a:t>Vengeance</a:t>
            </a:r>
          </a:p>
          <a:p>
            <a:r>
              <a:rPr lang="en-US" dirty="0" smtClean="0"/>
              <a:t>Mercy</a:t>
            </a:r>
          </a:p>
          <a:p>
            <a:r>
              <a:rPr lang="en-US" dirty="0" smtClean="0"/>
              <a:t>Forgiveness</a:t>
            </a:r>
          </a:p>
          <a:p>
            <a:r>
              <a:rPr lang="en-US" dirty="0" smtClean="0"/>
              <a:t>Love vs. alienation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Romance</a:t>
            </a:r>
          </a:p>
          <a:p>
            <a:r>
              <a:rPr lang="en-US" dirty="0" smtClean="0"/>
              <a:t>Loyalty</a:t>
            </a:r>
          </a:p>
          <a:p>
            <a:r>
              <a:rPr lang="en-US" dirty="0" smtClean="0"/>
              <a:t>Betrayal</a:t>
            </a:r>
          </a:p>
          <a:p>
            <a:r>
              <a:rPr lang="en-US" dirty="0" smtClean="0"/>
              <a:t>Selfishness</a:t>
            </a:r>
          </a:p>
          <a:p>
            <a:r>
              <a:rPr lang="en-US" dirty="0" smtClean="0"/>
              <a:t>Happiness (relative vs. actual)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Names: </a:t>
            </a:r>
            <a:r>
              <a:rPr lang="en-US" dirty="0" smtClean="0"/>
              <a:t>the constant name changing signifies deeper changes within the characters themselves</a:t>
            </a:r>
          </a:p>
          <a:p>
            <a:r>
              <a:rPr lang="en-US" u="sng" dirty="0" smtClean="0"/>
              <a:t>Suicide:</a:t>
            </a:r>
            <a:r>
              <a:rPr lang="en-US" dirty="0" smtClean="0"/>
              <a:t> contemplated or carried out; portrayed as honorable and a reasonable response to any devastating situation (like much Romantic literature, think Romeo and Juliet, etc.)</a:t>
            </a:r>
          </a:p>
          <a:p>
            <a:r>
              <a:rPr lang="en-US" u="sng" dirty="0" smtClean="0"/>
              <a:t>Politics:</a:t>
            </a:r>
            <a:r>
              <a:rPr lang="en-US" dirty="0" smtClean="0"/>
              <a:t> especially helps show “good </a:t>
            </a:r>
            <a:r>
              <a:rPr lang="en-US" dirty="0" err="1" smtClean="0"/>
              <a:t>vs</a:t>
            </a:r>
            <a:r>
              <a:rPr lang="en-US" dirty="0" smtClean="0"/>
              <a:t> bad” characters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986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Count of Monte Cristo by Alexandre Dumas</vt:lpstr>
      <vt:lpstr>About the Author</vt:lpstr>
      <vt:lpstr>Historical Background</vt:lpstr>
      <vt:lpstr>Historical Background</vt:lpstr>
      <vt:lpstr>About the Novel</vt:lpstr>
      <vt:lpstr>About the Novel</vt:lpstr>
      <vt:lpstr>About the Novel Cont’d</vt:lpstr>
      <vt:lpstr>Thematic Ideas</vt:lpstr>
      <vt:lpstr>Motifs</vt:lpstr>
      <vt:lpstr>Symbols</vt:lpstr>
      <vt:lpstr>Synopsis</vt:lpstr>
      <vt:lpstr>Synopsis Cont’d</vt:lpstr>
      <vt:lpstr>Protagonist</vt:lpstr>
      <vt:lpstr>Protagonist Cont’d</vt:lpstr>
      <vt:lpstr>Protagonist Cont’d</vt:lpstr>
      <vt:lpstr>Other Characters</vt:lpstr>
      <vt:lpstr>Other Characters Cont’d</vt:lpstr>
      <vt:lpstr>Important Terminology</vt:lpstr>
      <vt:lpstr>Hierarchy</vt:lpstr>
    </vt:vector>
  </TitlesOfParts>
  <Company>Irving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Count of Monte Cristo</dc:title>
  <dc:creator>kpritchard</dc:creator>
  <cp:lastModifiedBy>zutley</cp:lastModifiedBy>
  <cp:revision>24</cp:revision>
  <dcterms:created xsi:type="dcterms:W3CDTF">2015-12-09T14:54:43Z</dcterms:created>
  <dcterms:modified xsi:type="dcterms:W3CDTF">2016-03-01T15:26:17Z</dcterms:modified>
</cp:coreProperties>
</file>